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508000" y="76202"/>
            <a:ext cx="9347200" cy="917575"/>
          </a:xfrm>
        </p:spPr>
        <p:txBody>
          <a:bodyPr wrap="square" anchor="b">
            <a:normAutofit/>
          </a:bodyPr>
          <a:lstStyle>
            <a:lvl1pPr algn="l">
              <a:defRPr sz="6000">
                <a:solidFill>
                  <a:srgbClr val="000000"/>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508000" y="914400"/>
            <a:ext cx="8534400" cy="533400"/>
          </a:xfrm>
        </p:spPr>
        <p:txBody>
          <a:bodyPr wrap="square">
            <a:normAutofit/>
          </a:bodyPr>
          <a:lstStyle>
            <a:lvl1pPr marL="0" indent="0" algn="l">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78417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119905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33194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276538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609600" y="1709740"/>
            <a:ext cx="94488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609600" y="4589465"/>
            <a:ext cx="94488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420052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609600" y="1825625"/>
            <a:ext cx="4707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5350933" y="1825625"/>
            <a:ext cx="4707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305140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609600" y="76200"/>
            <a:ext cx="9448800" cy="12192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609600" y="1622425"/>
            <a:ext cx="4707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609600" y="2270125"/>
            <a:ext cx="4707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5350933" y="1622425"/>
            <a:ext cx="4707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5350933" y="2270125"/>
            <a:ext cx="4707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223195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84695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97682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609599" y="76200"/>
            <a:ext cx="9448800" cy="12192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793067" y="1851025"/>
            <a:ext cx="6265333"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609600" y="1851025"/>
            <a:ext cx="3149600"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183845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609599" y="76200"/>
            <a:ext cx="9448800" cy="12192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18386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100667"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31C8FAB3-9921-40B6-AD5C-83796581C623}" type="datetimeFigureOut">
              <a:rPr lang="en-US" smtClean="0"/>
              <a:t>3/12/2021</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A44A8D78-4DF9-4F2C-B385-02ABAF5B3E45}" type="slidenum">
              <a:rPr lang="en-US" smtClean="0"/>
              <a:t>‹#›</a:t>
            </a:fld>
            <a:endParaRPr lang="en-US"/>
          </a:p>
        </p:txBody>
      </p:sp>
    </p:spTree>
    <p:extLst>
      <p:ext uri="{BB962C8B-B14F-4D97-AF65-F5344CB8AC3E}">
        <p14:creationId xmlns:p14="http://schemas.microsoft.com/office/powerpoint/2010/main" val="299629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609600" y="76200"/>
            <a:ext cx="9448800" cy="12192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609600" y="1825625"/>
            <a:ext cx="94488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31C8FAB3-9921-40B6-AD5C-83796581C623}" type="datetimeFigureOut">
              <a:rPr lang="en-US" smtClean="0"/>
              <a:t>3/12/2021</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A44A8D78-4DF9-4F2C-B385-02ABAF5B3E45}" type="slidenum">
              <a:rPr lang="en-US" smtClean="0"/>
              <a:t>‹#›</a:t>
            </a:fld>
            <a:endParaRPr lang="en-US"/>
          </a:p>
        </p:txBody>
      </p:sp>
    </p:spTree>
    <p:extLst>
      <p:ext uri="{BB962C8B-B14F-4D97-AF65-F5344CB8AC3E}">
        <p14:creationId xmlns:p14="http://schemas.microsoft.com/office/powerpoint/2010/main" val="279307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4AEF-C426-438E-8B3B-D0CDA4658F63}"/>
              </a:ext>
            </a:extLst>
          </p:cNvPr>
          <p:cNvSpPr>
            <a:spLocks noGrp="1"/>
          </p:cNvSpPr>
          <p:nvPr>
            <p:ph type="ctrTitle"/>
          </p:nvPr>
        </p:nvSpPr>
        <p:spPr>
          <a:xfrm>
            <a:off x="508000" y="76202"/>
            <a:ext cx="11176000" cy="917575"/>
          </a:xfrm>
        </p:spPr>
        <p:txBody>
          <a:bodyPr>
            <a:noAutofit/>
          </a:bodyPr>
          <a:lstStyle/>
          <a:p>
            <a:pPr algn="ctr"/>
            <a:r>
              <a:rPr lang="en-US" sz="5400" b="1" dirty="0">
                <a:effectLst/>
                <a:latin typeface="Times New Roman" panose="02020603050405020304" pitchFamily="18" charset="0"/>
                <a:ea typeface="Calibri" panose="020F0502020204030204" pitchFamily="34" charset="0"/>
              </a:rPr>
              <a:t>Exactly Who Is Influencing Who?</a:t>
            </a:r>
            <a:endParaRPr lang="en-US" sz="5400" dirty="0"/>
          </a:p>
        </p:txBody>
      </p:sp>
      <p:sp>
        <p:nvSpPr>
          <p:cNvPr id="3" name="Subtitle 2">
            <a:extLst>
              <a:ext uri="{FF2B5EF4-FFF2-40B4-BE49-F238E27FC236}">
                <a16:creationId xmlns:a16="http://schemas.microsoft.com/office/drawing/2014/main" id="{5698792F-A0A9-4180-8FFE-1D9548345F25}"/>
              </a:ext>
            </a:extLst>
          </p:cNvPr>
          <p:cNvSpPr>
            <a:spLocks noGrp="1"/>
          </p:cNvSpPr>
          <p:nvPr>
            <p:ph type="subTitle" idx="1"/>
          </p:nvPr>
        </p:nvSpPr>
        <p:spPr/>
        <p:txBody>
          <a:bodyPr>
            <a:noAutofit/>
          </a:bodyPr>
          <a:lstStyle/>
          <a:p>
            <a:r>
              <a:rPr lang="en-US" sz="4000" dirty="0">
                <a:solidFill>
                  <a:srgbClr val="FF0000"/>
                </a:solidFill>
                <a:effectLst/>
                <a:latin typeface="Times New Roman" panose="02020603050405020304" pitchFamily="18" charset="0"/>
                <a:ea typeface="Calibri" panose="020F0502020204030204" pitchFamily="34" charset="0"/>
              </a:rPr>
              <a:t>2 Chronicles 13:4-12</a:t>
            </a:r>
            <a:endParaRPr lang="en-US" sz="4000" dirty="0"/>
          </a:p>
        </p:txBody>
      </p:sp>
    </p:spTree>
    <p:extLst>
      <p:ext uri="{BB962C8B-B14F-4D97-AF65-F5344CB8AC3E}">
        <p14:creationId xmlns:p14="http://schemas.microsoft.com/office/powerpoint/2010/main" val="283812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09E9-1A54-40A9-B0C6-6872593DF89F}"/>
              </a:ext>
            </a:extLst>
          </p:cNvPr>
          <p:cNvSpPr>
            <a:spLocks noGrp="1"/>
          </p:cNvSpPr>
          <p:nvPr>
            <p:ph type="title"/>
          </p:nvPr>
        </p:nvSpPr>
        <p:spPr/>
        <p:txBody>
          <a:bodyPr>
            <a:noAutofit/>
          </a:bodyPr>
          <a:lstStyle/>
          <a:p>
            <a:r>
              <a:rPr lang="en-US" sz="4800" b="1" dirty="0">
                <a:effectLst/>
                <a:latin typeface="Times New Roman" panose="02020603050405020304" pitchFamily="18" charset="0"/>
                <a:ea typeface="Calibri" panose="020F0502020204030204" pitchFamily="34" charset="0"/>
              </a:rPr>
              <a:t>Most Americans Tend To Have An Independent Streak</a:t>
            </a:r>
            <a:endParaRPr lang="en-US" sz="4800" dirty="0"/>
          </a:p>
        </p:txBody>
      </p:sp>
      <p:sp>
        <p:nvSpPr>
          <p:cNvPr id="3" name="Content Placeholder 2">
            <a:extLst>
              <a:ext uri="{FF2B5EF4-FFF2-40B4-BE49-F238E27FC236}">
                <a16:creationId xmlns:a16="http://schemas.microsoft.com/office/drawing/2014/main" id="{55F949E9-E967-44C6-81D0-5C6E49387A8B}"/>
              </a:ext>
            </a:extLst>
          </p:cNvPr>
          <p:cNvSpPr>
            <a:spLocks noGrp="1"/>
          </p:cNvSpPr>
          <p:nvPr>
            <p:ph idx="1"/>
          </p:nvPr>
        </p:nvSpPr>
        <p:spPr/>
        <p:txBody>
          <a:bodyPr>
            <a:normAutofit/>
          </a:bodyPr>
          <a:lstStyle/>
          <a:p>
            <a:pPr marL="0" marR="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Calibri" panose="020F0502020204030204" pitchFamily="34" charset="0"/>
              </a:rPr>
              <a:t>We would like to think that we think for ourselves.</a:t>
            </a:r>
          </a:p>
          <a:p>
            <a:pPr marL="0" marR="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Calibri" panose="020F0502020204030204" pitchFamily="34" charset="0"/>
              </a:rPr>
              <a:t>As Christians, we aim to influence those around to do good.</a:t>
            </a:r>
          </a:p>
          <a:p>
            <a:pPr marL="0" marR="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Calibri" panose="020F0502020204030204" pitchFamily="34" charset="0"/>
              </a:rPr>
              <a:t>But influence is not a one-way street.</a:t>
            </a:r>
            <a:endParaRPr lang="en-US" sz="4000" dirty="0"/>
          </a:p>
        </p:txBody>
      </p:sp>
    </p:spTree>
    <p:extLst>
      <p:ext uri="{BB962C8B-B14F-4D97-AF65-F5344CB8AC3E}">
        <p14:creationId xmlns:p14="http://schemas.microsoft.com/office/powerpoint/2010/main" val="118620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BCC8-74E1-4364-ACB6-1442A32AC78B}"/>
              </a:ext>
            </a:extLst>
          </p:cNvPr>
          <p:cNvSpPr>
            <a:spLocks noGrp="1"/>
          </p:cNvSpPr>
          <p:nvPr>
            <p:ph type="title"/>
          </p:nvPr>
        </p:nvSpPr>
        <p:spPr/>
        <p:txBody>
          <a:bodyPr>
            <a:noAutofit/>
          </a:bodyPr>
          <a:lstStyle/>
          <a:p>
            <a:r>
              <a:rPr lang="en-US" sz="4800" b="1" dirty="0">
                <a:effectLst/>
                <a:latin typeface="Times New Roman" panose="02020603050405020304" pitchFamily="18" charset="0"/>
                <a:ea typeface="Calibri" panose="020F0502020204030204" pitchFamily="34" charset="0"/>
              </a:rPr>
              <a:t>Our Thoughts Are Shaped By Many Things</a:t>
            </a:r>
            <a:endParaRPr lang="en-US" sz="4800" dirty="0"/>
          </a:p>
        </p:txBody>
      </p:sp>
      <p:sp>
        <p:nvSpPr>
          <p:cNvPr id="3" name="Content Placeholder 2">
            <a:extLst>
              <a:ext uri="{FF2B5EF4-FFF2-40B4-BE49-F238E27FC236}">
                <a16:creationId xmlns:a16="http://schemas.microsoft.com/office/drawing/2014/main" id="{9E618F3F-6CF2-47D3-8C45-2B6C2B150646}"/>
              </a:ext>
            </a:extLst>
          </p:cNvPr>
          <p:cNvSpPr>
            <a:spLocks noGrp="1"/>
          </p:cNvSpPr>
          <p:nvPr>
            <p:ph idx="1"/>
          </p:nvPr>
        </p:nvSpPr>
        <p:spPr/>
        <p:txBody>
          <a:bodyPr>
            <a:normAutofit/>
          </a:bodyPr>
          <a:lstStyle/>
          <a:p>
            <a:r>
              <a:rPr lang="en-US" sz="4000" dirty="0">
                <a:effectLst/>
                <a:latin typeface="Times New Roman" panose="02020603050405020304" pitchFamily="18" charset="0"/>
                <a:ea typeface="Calibri" panose="020F0502020204030204" pitchFamily="34" charset="0"/>
              </a:rPr>
              <a:t>Parents</a:t>
            </a:r>
          </a:p>
          <a:p>
            <a:r>
              <a:rPr lang="en-US" sz="4000" dirty="0">
                <a:effectLst/>
                <a:latin typeface="Times New Roman" panose="02020603050405020304" pitchFamily="18" charset="0"/>
                <a:ea typeface="Calibri" panose="020F0502020204030204" pitchFamily="34" charset="0"/>
              </a:rPr>
              <a:t>Teachers then have influence on students - Luke 6:39-40</a:t>
            </a:r>
          </a:p>
          <a:p>
            <a:r>
              <a:rPr lang="en-US" sz="4000" dirty="0">
                <a:effectLst/>
                <a:latin typeface="Times New Roman" panose="02020603050405020304" pitchFamily="18" charset="0"/>
                <a:ea typeface="Calibri" panose="020F0502020204030204" pitchFamily="34" charset="0"/>
              </a:rPr>
              <a:t>Companions, those with whom we associate, influences us</a:t>
            </a:r>
          </a:p>
          <a:p>
            <a:r>
              <a:rPr lang="en-US" sz="4000" dirty="0">
                <a:effectLst/>
                <a:latin typeface="Times New Roman" panose="02020603050405020304" pitchFamily="18" charset="0"/>
                <a:ea typeface="Calibri" panose="020F0502020204030204" pitchFamily="34" charset="0"/>
              </a:rPr>
              <a:t>Our environment</a:t>
            </a:r>
            <a:endParaRPr lang="en-US" sz="4000" dirty="0"/>
          </a:p>
        </p:txBody>
      </p:sp>
    </p:spTree>
    <p:extLst>
      <p:ext uri="{BB962C8B-B14F-4D97-AF65-F5344CB8AC3E}">
        <p14:creationId xmlns:p14="http://schemas.microsoft.com/office/powerpoint/2010/main" val="235068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8354-8EA9-41AD-8A2B-87535EDF7434}"/>
              </a:ext>
            </a:extLst>
          </p:cNvPr>
          <p:cNvSpPr>
            <a:spLocks noGrp="1"/>
          </p:cNvSpPr>
          <p:nvPr>
            <p:ph type="title"/>
          </p:nvPr>
        </p:nvSpPr>
        <p:spPr>
          <a:xfrm>
            <a:off x="609600" y="76199"/>
            <a:ext cx="9448800" cy="1749425"/>
          </a:xfrm>
        </p:spPr>
        <p:txBody>
          <a:bodyPr>
            <a:noAutofit/>
          </a:bodyPr>
          <a:lstStyle/>
          <a:p>
            <a:r>
              <a:rPr lang="en-US" sz="4800" b="1" dirty="0">
                <a:effectLst/>
                <a:latin typeface="Times New Roman" panose="02020603050405020304" pitchFamily="18" charset="0"/>
                <a:ea typeface="Calibri" panose="020F0502020204030204" pitchFamily="34" charset="0"/>
              </a:rPr>
              <a:t>While We May Be Shaped By What Is Around Us, Some Things Must Not Be Allowed To Influence Us</a:t>
            </a:r>
            <a:endParaRPr lang="en-US" sz="4800" dirty="0"/>
          </a:p>
        </p:txBody>
      </p:sp>
      <p:sp>
        <p:nvSpPr>
          <p:cNvPr id="3" name="Content Placeholder 2">
            <a:extLst>
              <a:ext uri="{FF2B5EF4-FFF2-40B4-BE49-F238E27FC236}">
                <a16:creationId xmlns:a16="http://schemas.microsoft.com/office/drawing/2014/main" id="{65E1C9C5-936F-4A71-8A80-9D8BFA67FB31}"/>
              </a:ext>
            </a:extLst>
          </p:cNvPr>
          <p:cNvSpPr>
            <a:spLocks noGrp="1"/>
          </p:cNvSpPr>
          <p:nvPr>
            <p:ph idx="1"/>
          </p:nvPr>
        </p:nvSpPr>
        <p:spPr/>
        <p:txBody>
          <a:bodyPr>
            <a:normAutofit lnSpcReduction="10000"/>
          </a:bodyPr>
          <a:lstStyle/>
          <a:p>
            <a:r>
              <a:rPr lang="en-US" sz="4000" dirty="0">
                <a:effectLst/>
                <a:latin typeface="Times New Roman" panose="02020603050405020304" pitchFamily="18" charset="0"/>
                <a:ea typeface="Calibri" panose="020F0502020204030204" pitchFamily="34" charset="0"/>
              </a:rPr>
              <a:t>The Jews were warned not to let the surrounding culture influence their worship - </a:t>
            </a:r>
            <a:r>
              <a:rPr lang="en-US" sz="4000" dirty="0" err="1">
                <a:effectLst/>
                <a:latin typeface="Times New Roman" panose="02020603050405020304" pitchFamily="18" charset="0"/>
                <a:ea typeface="Calibri" panose="020F0502020204030204" pitchFamily="34" charset="0"/>
              </a:rPr>
              <a:t>Deut</a:t>
            </a:r>
            <a:r>
              <a:rPr lang="en-US" sz="4000" dirty="0">
                <a:effectLst/>
                <a:latin typeface="Times New Roman" panose="02020603050405020304" pitchFamily="18" charset="0"/>
                <a:ea typeface="Calibri" panose="020F0502020204030204" pitchFamily="34" charset="0"/>
              </a:rPr>
              <a:t> 12:29-32; 18:9-12</a:t>
            </a:r>
          </a:p>
          <a:p>
            <a:r>
              <a:rPr lang="en-US" sz="4000" dirty="0">
                <a:effectLst/>
                <a:latin typeface="Times New Roman" panose="02020603050405020304" pitchFamily="18" charset="0"/>
                <a:ea typeface="Calibri" panose="020F0502020204030204" pitchFamily="34" charset="0"/>
              </a:rPr>
              <a:t>Solomon’s wives led to his downfall - 1 Kings 11:1-8</a:t>
            </a:r>
          </a:p>
          <a:p>
            <a:pPr marL="0" marR="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Calibri" panose="020F0502020204030204" pitchFamily="34" charset="0"/>
              </a:rPr>
              <a:t>In the fall of Israel we find them wanting to be like the nations around them - Ezekiel 20:32</a:t>
            </a:r>
            <a:endParaRPr lang="en-US" dirty="0"/>
          </a:p>
        </p:txBody>
      </p:sp>
    </p:spTree>
    <p:extLst>
      <p:ext uri="{BB962C8B-B14F-4D97-AF65-F5344CB8AC3E}">
        <p14:creationId xmlns:p14="http://schemas.microsoft.com/office/powerpoint/2010/main" val="333793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8354-8EA9-41AD-8A2B-87535EDF7434}"/>
              </a:ext>
            </a:extLst>
          </p:cNvPr>
          <p:cNvSpPr>
            <a:spLocks noGrp="1"/>
          </p:cNvSpPr>
          <p:nvPr>
            <p:ph type="title"/>
          </p:nvPr>
        </p:nvSpPr>
        <p:spPr>
          <a:xfrm>
            <a:off x="609600" y="76199"/>
            <a:ext cx="9448800" cy="1749425"/>
          </a:xfrm>
        </p:spPr>
        <p:txBody>
          <a:bodyPr>
            <a:noAutofit/>
          </a:bodyPr>
          <a:lstStyle/>
          <a:p>
            <a:r>
              <a:rPr lang="en-US" sz="4800" b="1" dirty="0">
                <a:effectLst/>
                <a:latin typeface="Times New Roman" panose="02020603050405020304" pitchFamily="18" charset="0"/>
                <a:ea typeface="Calibri" panose="020F0502020204030204" pitchFamily="34" charset="0"/>
              </a:rPr>
              <a:t>While We May Be Shaped By What Is Around Us, Some Things Must Not Be Allowed To Influence Us</a:t>
            </a:r>
            <a:endParaRPr lang="en-US" sz="4800" dirty="0"/>
          </a:p>
        </p:txBody>
      </p:sp>
      <p:sp>
        <p:nvSpPr>
          <p:cNvPr id="3" name="Content Placeholder 2">
            <a:extLst>
              <a:ext uri="{FF2B5EF4-FFF2-40B4-BE49-F238E27FC236}">
                <a16:creationId xmlns:a16="http://schemas.microsoft.com/office/drawing/2014/main" id="{65E1C9C5-936F-4A71-8A80-9D8BFA67FB31}"/>
              </a:ext>
            </a:extLst>
          </p:cNvPr>
          <p:cNvSpPr>
            <a:spLocks noGrp="1"/>
          </p:cNvSpPr>
          <p:nvPr>
            <p:ph idx="1"/>
          </p:nvPr>
        </p:nvSpPr>
        <p:spPr>
          <a:xfrm>
            <a:off x="609600" y="1825624"/>
            <a:ext cx="9448800" cy="4105276"/>
          </a:xfrm>
        </p:spPr>
        <p:txBody>
          <a:bodyPr>
            <a:normAutofit fontScale="92500" lnSpcReduction="20000"/>
          </a:bodyPr>
          <a:lstStyle/>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Religious leaders ought to be influencing the people, but we find the opposite happening - Hosea 4:9</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As a result, God found Israel to be half-baked - Hosea 7:8</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It caused early disciples to stray - Galatians 1:6-10</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Donald Carson, From Triumphalism to Maturity</a:t>
            </a:r>
            <a:endParaRPr lang="en-US" dirty="0"/>
          </a:p>
        </p:txBody>
      </p:sp>
    </p:spTree>
    <p:extLst>
      <p:ext uri="{BB962C8B-B14F-4D97-AF65-F5344CB8AC3E}">
        <p14:creationId xmlns:p14="http://schemas.microsoft.com/office/powerpoint/2010/main" val="310011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CCC55-7CE5-4730-94C7-B8932EAD09CD}"/>
              </a:ext>
            </a:extLst>
          </p:cNvPr>
          <p:cNvSpPr>
            <a:spLocks noGrp="1"/>
          </p:cNvSpPr>
          <p:nvPr>
            <p:ph idx="1"/>
          </p:nvPr>
        </p:nvSpPr>
        <p:spPr>
          <a:xfrm>
            <a:off x="114300" y="254000"/>
            <a:ext cx="9944100" cy="6388100"/>
          </a:xfrm>
        </p:spPr>
        <p:txBody>
          <a:bodyPr>
            <a:noAutofit/>
          </a:bodyPr>
          <a:lstStyle/>
          <a:p>
            <a:r>
              <a:rPr lang="en-US" sz="3200" dirty="0">
                <a:effectLst/>
                <a:latin typeface="Times New Roman" panose="02020603050405020304" pitchFamily="18" charset="0"/>
                <a:ea typeface="Calibri" panose="020F0502020204030204" pitchFamily="34" charset="0"/>
              </a:rPr>
              <a:t>“We find it easier to interpret the gospel in terms of our received culture that the other way around ... The gospel will purify and transform any culture; or, more accurately, the gospel will purify and transform the people from any cultural heritage who bow unreservedly to Jesus Christ. By this means it will modify or eliminate many of the culturally transmitted values of those new Christians; and they in turn may in some measure influence their culture and society as salt exerts its influence in food (cf. Matthew 5:13). But there will always be some who are controlled by a light ‘Christianized’ version of their own culture; i.e., their controlling values spring from the inherited culture, even when such values are deeply pagan and not Christian.”</a:t>
            </a:r>
            <a:endParaRPr lang="en-US" sz="3200" dirty="0"/>
          </a:p>
        </p:txBody>
      </p:sp>
    </p:spTree>
    <p:extLst>
      <p:ext uri="{BB962C8B-B14F-4D97-AF65-F5344CB8AC3E}">
        <p14:creationId xmlns:p14="http://schemas.microsoft.com/office/powerpoint/2010/main" val="134553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8354-8EA9-41AD-8A2B-87535EDF7434}"/>
              </a:ext>
            </a:extLst>
          </p:cNvPr>
          <p:cNvSpPr>
            <a:spLocks noGrp="1"/>
          </p:cNvSpPr>
          <p:nvPr>
            <p:ph type="title"/>
          </p:nvPr>
        </p:nvSpPr>
        <p:spPr>
          <a:xfrm>
            <a:off x="609600" y="76199"/>
            <a:ext cx="9448800" cy="1749425"/>
          </a:xfrm>
        </p:spPr>
        <p:txBody>
          <a:bodyPr>
            <a:noAutofit/>
          </a:bodyPr>
          <a:lstStyle/>
          <a:p>
            <a:r>
              <a:rPr lang="en-US" sz="4800" b="1" dirty="0">
                <a:effectLst/>
                <a:latin typeface="Times New Roman" panose="02020603050405020304" pitchFamily="18" charset="0"/>
                <a:ea typeface="Calibri" panose="020F0502020204030204" pitchFamily="34" charset="0"/>
              </a:rPr>
              <a:t>While We May Be Shaped By What Is Around Us, Some Things Must Not Be Allowed To Influence Us</a:t>
            </a:r>
            <a:endParaRPr lang="en-US" sz="4800" dirty="0"/>
          </a:p>
        </p:txBody>
      </p:sp>
      <p:sp>
        <p:nvSpPr>
          <p:cNvPr id="3" name="Content Placeholder 2">
            <a:extLst>
              <a:ext uri="{FF2B5EF4-FFF2-40B4-BE49-F238E27FC236}">
                <a16:creationId xmlns:a16="http://schemas.microsoft.com/office/drawing/2014/main" id="{65E1C9C5-936F-4A71-8A80-9D8BFA67FB31}"/>
              </a:ext>
            </a:extLst>
          </p:cNvPr>
          <p:cNvSpPr>
            <a:spLocks noGrp="1"/>
          </p:cNvSpPr>
          <p:nvPr>
            <p:ph idx="1"/>
          </p:nvPr>
        </p:nvSpPr>
        <p:spPr>
          <a:xfrm>
            <a:off x="609600" y="1825624"/>
            <a:ext cx="9448800" cy="4473576"/>
          </a:xfrm>
        </p:spPr>
        <p:txBody>
          <a:bodyPr>
            <a:normAutofit fontScale="92500" lnSpcReduction="20000"/>
          </a:bodyPr>
          <a:lstStyle/>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Religious leaders ought to be influencing the people, but we find the opposite happening - Hosea 4:9</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As a result, God found Israel to be half-baked - Hosea 7:8</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It caused early disciples to stray - Galatians 1:6-10</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Donald Carson, From Triumphalism to Maturity</a:t>
            </a:r>
          </a:p>
          <a:p>
            <a:pPr marL="0" marR="0">
              <a:spcBef>
                <a:spcPts val="0"/>
              </a:spcBef>
              <a:spcAft>
                <a:spcPts val="0"/>
              </a:spcAft>
              <a:tabLst>
                <a:tab pos="228600" algn="l"/>
                <a:tab pos="457200" algn="l"/>
                <a:tab pos="685800" algn="l"/>
                <a:tab pos="914400" algn="l"/>
                <a:tab pos="1143000" algn="l"/>
                <a:tab pos="1371600" algn="l"/>
              </a:tabLst>
            </a:pPr>
            <a:r>
              <a:rPr lang="en-US" sz="4300" dirty="0">
                <a:effectLst/>
                <a:latin typeface="Times New Roman" panose="02020603050405020304" pitchFamily="18" charset="0"/>
                <a:ea typeface="Calibri" panose="020F0502020204030204" pitchFamily="34" charset="0"/>
              </a:rPr>
              <a:t>Such happens today</a:t>
            </a:r>
          </a:p>
          <a:p>
            <a:endParaRPr lang="en-US" dirty="0"/>
          </a:p>
        </p:txBody>
      </p:sp>
    </p:spTree>
    <p:extLst>
      <p:ext uri="{BB962C8B-B14F-4D97-AF65-F5344CB8AC3E}">
        <p14:creationId xmlns:p14="http://schemas.microsoft.com/office/powerpoint/2010/main" val="1869459196"/>
      </p:ext>
    </p:extLst>
  </p:cSld>
  <p:clrMapOvr>
    <a:masterClrMapping/>
  </p:clrMapOvr>
</p:sld>
</file>

<file path=ppt/theme/theme1.xml><?xml version="1.0" encoding="utf-8"?>
<a:theme xmlns:a="http://schemas.openxmlformats.org/drawingml/2006/main" name="DealWithDevil_am_31_PowerPlugs_Template_pgy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alWithDevil_am_31_PowerPlugs_Template_pgyx.v17.11.s.potx" id="{063D1186-FC7C-49A3-B827-3C1FD78715A3}" vid="{D98AF7EE-7298-424D-BB6E-A1D452A63301}"/>
    </a:ext>
  </a:extLst>
</a:theme>
</file>

<file path=docProps/app.xml><?xml version="1.0" encoding="utf-8"?>
<Properties xmlns="http://schemas.openxmlformats.org/officeDocument/2006/extended-properties" xmlns:vt="http://schemas.openxmlformats.org/officeDocument/2006/docPropsVTypes">
  <Template>DealWithDevil_am_31_PowerPlugs_Template_pgyx.v18.01.s</Template>
  <TotalTime>302</TotalTime>
  <Words>426</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DealWithDevil_am_31_PowerPlugs_Template_pgyx.v18.01.s</vt:lpstr>
      <vt:lpstr>Exactly Who Is Influencing Who?</vt:lpstr>
      <vt:lpstr>Most Americans Tend To Have An Independent Streak</vt:lpstr>
      <vt:lpstr>Our Thoughts Are Shaped By Many Things</vt:lpstr>
      <vt:lpstr>While We May Be Shaped By What Is Around Us, Some Things Must Not Be Allowed To Influence Us</vt:lpstr>
      <vt:lpstr>While We May Be Shaped By What Is Around Us, Some Things Must Not Be Allowed To Influence Us</vt:lpstr>
      <vt:lpstr>PowerPoint Presentation</vt:lpstr>
      <vt:lpstr>While We May Be Shaped By What Is Around Us, Some Things Must Not Be Allowed To Influence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Critchfield</dc:creator>
  <cp:lastModifiedBy>Jack Critchfield</cp:lastModifiedBy>
  <cp:revision>3</cp:revision>
  <dcterms:created xsi:type="dcterms:W3CDTF">2021-03-12T23:57:43Z</dcterms:created>
  <dcterms:modified xsi:type="dcterms:W3CDTF">2021-03-13T05:00:29Z</dcterms:modified>
</cp:coreProperties>
</file>